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2" r:id="rId5"/>
    <p:sldId id="263" r:id="rId6"/>
    <p:sldId id="264"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F40B7-ACDA-D916-993D-FF0F89E0B948}" v="12" dt="2024-01-10T02:28:35.319"/>
    <p1510:client id="{B467558E-9A9F-3AA5-BDAC-383364B32086}" v="6" dt="2024-01-09T09:39:54.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197"/>
  </p:normalViewPr>
  <p:slideViewPr>
    <p:cSldViewPr snapToGrid="0">
      <p:cViewPr varScale="1">
        <p:scale>
          <a:sx n="82" d="100"/>
          <a:sy n="82" d="100"/>
        </p:scale>
        <p:origin x="1776" y="19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1487" y="2231756"/>
            <a:ext cx="2674669" cy="3109916"/>
          </a:xfr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text</a:t>
            </a:r>
            <a:endParaRPr lang="en-US" dirty="0"/>
          </a:p>
        </p:txBody>
      </p:sp>
      <p:sp>
        <p:nvSpPr>
          <p:cNvPr id="9" name="Text Placeholder 8">
            <a:extLst>
              <a:ext uri="{FF2B5EF4-FFF2-40B4-BE49-F238E27FC236}">
                <a16:creationId xmlns:a16="http://schemas.microsoft.com/office/drawing/2014/main" id="{B75C4D58-B18B-F2A9-D5E9-8C04F2DA6513}"/>
              </a:ext>
            </a:extLst>
          </p:cNvPr>
          <p:cNvSpPr>
            <a:spLocks noGrp="1"/>
          </p:cNvSpPr>
          <p:nvPr>
            <p:ph type="body" sz="quarter" idx="13" hasCustomPrompt="1"/>
          </p:nvPr>
        </p:nvSpPr>
        <p:spPr>
          <a:xfrm>
            <a:off x="1239864" y="340614"/>
            <a:ext cx="3439413" cy="1162722"/>
          </a:xfrm>
        </p:spPr>
        <p:txBody>
          <a:bodyPr>
            <a:normAutofit/>
          </a:bodyPr>
          <a:lstStyle>
            <a:lvl1pPr marL="0" indent="0">
              <a:buFontTx/>
              <a:buNone/>
              <a:defRPr sz="400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GB" b="1" dirty="0">
                <a:latin typeface="Arial" panose="020B0604020202020204" pitchFamily="34" charset="0"/>
                <a:cs typeface="Arial" panose="020B0604020202020204" pitchFamily="34" charset="0"/>
              </a:rPr>
              <a:t>TITLE SUMMARY</a:t>
            </a:r>
            <a:endParaRPr lang="en-US" b="1" dirty="0">
              <a:latin typeface="Arial" panose="020B0604020202020204" pitchFamily="34" charset="0"/>
              <a:cs typeface="Arial" panose="020B0604020202020204" pitchFamily="34" charset="0"/>
            </a:endParaRPr>
          </a:p>
        </p:txBody>
      </p:sp>
      <p:sp>
        <p:nvSpPr>
          <p:cNvPr id="11" name="Picture Placeholder 10">
            <a:extLst>
              <a:ext uri="{FF2B5EF4-FFF2-40B4-BE49-F238E27FC236}">
                <a16:creationId xmlns:a16="http://schemas.microsoft.com/office/drawing/2014/main" id="{B8E8EF24-564E-429F-7283-B8A2E6B02575}"/>
              </a:ext>
            </a:extLst>
          </p:cNvPr>
          <p:cNvSpPr>
            <a:spLocks noGrp="1"/>
          </p:cNvSpPr>
          <p:nvPr>
            <p:ph type="pic" sz="quarter" idx="14"/>
          </p:nvPr>
        </p:nvSpPr>
        <p:spPr>
          <a:xfrm>
            <a:off x="3921125" y="2231756"/>
            <a:ext cx="2603500" cy="3110182"/>
          </a:xfrm>
        </p:spPr>
        <p:txBody>
          <a:bodyPr/>
          <a:lstStyle>
            <a:lvl1pPr>
              <a:defRPr>
                <a:latin typeface="Arial" panose="020B0604020202020204" pitchFamily="34" charset="0"/>
                <a:cs typeface="Arial" panose="020B0604020202020204" pitchFamily="34" charset="0"/>
              </a:defRPr>
            </a:lvl1pPr>
          </a:lstStyle>
          <a:p>
            <a:endParaRPr lang="x-none"/>
          </a:p>
        </p:txBody>
      </p:sp>
      <p:sp>
        <p:nvSpPr>
          <p:cNvPr id="15" name="Text Placeholder 14">
            <a:extLst>
              <a:ext uri="{FF2B5EF4-FFF2-40B4-BE49-F238E27FC236}">
                <a16:creationId xmlns:a16="http://schemas.microsoft.com/office/drawing/2014/main" id="{AA448952-2BF8-3704-08B5-35A1C0B1044C}"/>
              </a:ext>
            </a:extLst>
          </p:cNvPr>
          <p:cNvSpPr>
            <a:spLocks noGrp="1"/>
          </p:cNvSpPr>
          <p:nvPr>
            <p:ph type="body" sz="quarter" idx="15"/>
          </p:nvPr>
        </p:nvSpPr>
        <p:spPr>
          <a:xfrm>
            <a:off x="471488" y="5527679"/>
            <a:ext cx="6053137" cy="310991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208124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2199733"/>
            <a:ext cx="5915025" cy="6285266"/>
          </a:xfrm>
        </p:spPr>
        <p:txBody>
          <a:bodyPr/>
          <a:lstStyle>
            <a:lvl4pPr marL="12001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lvl4pPr>
          </a:lstStyle>
          <a:p>
            <a:pPr lvl="0"/>
            <a:r>
              <a:rPr lang="en-GB" dirty="0"/>
              <a:t>Click to edit Master text styles</a:t>
            </a:r>
          </a:p>
          <a:p>
            <a:pPr lvl="2"/>
            <a:r>
              <a:rPr lang="en-GB" dirty="0"/>
              <a:t>Third level</a:t>
            </a:r>
          </a:p>
          <a:p>
            <a:pPr marL="1200150" marR="0" lvl="3"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GB" dirty="0"/>
              <a:t>Fourth </a:t>
            </a:r>
            <a:r>
              <a:rPr lang="en-GB" dirty="0" err="1"/>
              <a:t>leSecond</a:t>
            </a:r>
            <a:r>
              <a:rPr lang="en-GB" dirty="0"/>
              <a:t> level</a:t>
            </a:r>
          </a:p>
          <a:p>
            <a:pPr lvl="3"/>
            <a:r>
              <a:rPr lang="en-GB" dirty="0" err="1"/>
              <a:t>vel</a:t>
            </a:r>
            <a:endParaRPr lang="en-GB" dirty="0"/>
          </a:p>
          <a:p>
            <a:pPr lvl="4"/>
            <a:r>
              <a:rPr lang="en-GB" dirty="0"/>
              <a:t>Fifth level</a:t>
            </a:r>
            <a:endParaRPr lang="en-US" dirty="0"/>
          </a:p>
        </p:txBody>
      </p:sp>
      <p:sp>
        <p:nvSpPr>
          <p:cNvPr id="4" name="Date Placeholder 3"/>
          <p:cNvSpPr>
            <a:spLocks noGrp="1"/>
          </p:cNvSpPr>
          <p:nvPr>
            <p:ph type="dt" sz="half" idx="10"/>
          </p:nvPr>
        </p:nvSpPr>
        <p:spPr/>
        <p:txBody>
          <a:bodyPr/>
          <a:lstStyle/>
          <a:p>
            <a:fld id="{370415DE-958B-704B-B88B-F7160C9FD62D}" type="datetimeFigureOut">
              <a:rPr lang="x-none" smtClean="0"/>
              <a:t>10.01.24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40129917-C932-D243-8E4E-2F7CC9A5A7C1}" type="slidenum">
              <a:rPr lang="x-none" smtClean="0"/>
              <a:t>‹#›</a:t>
            </a:fld>
            <a:endParaRPr lang="x-none"/>
          </a:p>
        </p:txBody>
      </p:sp>
      <p:sp>
        <p:nvSpPr>
          <p:cNvPr id="2" name="Text Placeholder 8">
            <a:extLst>
              <a:ext uri="{FF2B5EF4-FFF2-40B4-BE49-F238E27FC236}">
                <a16:creationId xmlns:a16="http://schemas.microsoft.com/office/drawing/2014/main" id="{7AC1F0AA-B2EC-ABD8-A08F-4F5A59B52213}"/>
              </a:ext>
            </a:extLst>
          </p:cNvPr>
          <p:cNvSpPr>
            <a:spLocks noGrp="1"/>
          </p:cNvSpPr>
          <p:nvPr>
            <p:ph type="body" sz="quarter" idx="13" hasCustomPrompt="1"/>
          </p:nvPr>
        </p:nvSpPr>
        <p:spPr>
          <a:xfrm>
            <a:off x="1239864" y="340614"/>
            <a:ext cx="3439413" cy="1162722"/>
          </a:xfrm>
        </p:spPr>
        <p:txBody>
          <a:bodyPr>
            <a:normAutofit/>
          </a:bodyPr>
          <a:lstStyle>
            <a:lvl1pPr marL="0" indent="0">
              <a:buFontTx/>
              <a:buNone/>
              <a:defRPr sz="400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GB" b="1" dirty="0">
                <a:latin typeface="Arial" panose="020B0604020202020204" pitchFamily="34" charset="0"/>
                <a:cs typeface="Arial" panose="020B0604020202020204" pitchFamily="34" charset="0"/>
              </a:rPr>
              <a:t>TITLE SUMMARY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5763" y="2199733"/>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386138" y="2199733"/>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70415DE-958B-704B-B88B-F7160C9FD62D}" type="datetimeFigureOut">
              <a:rPr lang="x-none" smtClean="0"/>
              <a:t>10.01.24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40129917-C932-D243-8E4E-2F7CC9A5A7C1}" type="slidenum">
              <a:rPr lang="x-none" smtClean="0"/>
              <a:t>‹#›</a:t>
            </a:fld>
            <a:endParaRPr lang="x-none"/>
          </a:p>
        </p:txBody>
      </p:sp>
      <p:sp>
        <p:nvSpPr>
          <p:cNvPr id="2" name="Text Placeholder 8">
            <a:extLst>
              <a:ext uri="{FF2B5EF4-FFF2-40B4-BE49-F238E27FC236}">
                <a16:creationId xmlns:a16="http://schemas.microsoft.com/office/drawing/2014/main" id="{F6593566-F925-B244-C265-CEBE648FDB8B}"/>
              </a:ext>
            </a:extLst>
          </p:cNvPr>
          <p:cNvSpPr>
            <a:spLocks noGrp="1"/>
          </p:cNvSpPr>
          <p:nvPr>
            <p:ph type="body" sz="quarter" idx="14" hasCustomPrompt="1"/>
          </p:nvPr>
        </p:nvSpPr>
        <p:spPr>
          <a:xfrm>
            <a:off x="1239864" y="340614"/>
            <a:ext cx="3439413" cy="1162722"/>
          </a:xfrm>
        </p:spPr>
        <p:txBody>
          <a:bodyPr>
            <a:normAutofit/>
          </a:bodyPr>
          <a:lstStyle>
            <a:lvl1pPr marL="0" indent="0">
              <a:buFontTx/>
              <a:buNone/>
              <a:defRPr sz="4000">
                <a:solidFill>
                  <a:schemeClr val="bg1"/>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Tx/>
              <a:buNone/>
              <a:tabLst/>
              <a:defRPr/>
            </a:pPr>
            <a:r>
              <a:rPr lang="en-GB" b="1" dirty="0">
                <a:latin typeface="Arial" panose="020B0604020202020204" pitchFamily="34" charset="0"/>
                <a:cs typeface="Arial" panose="020B0604020202020204" pitchFamily="34" charset="0"/>
              </a:rPr>
              <a:t>TITLE SUMMARY</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43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85505B07-DEFD-9F43-2F44-C4DC5EB25AEF}"/>
              </a:ext>
            </a:extLst>
          </p:cNvPr>
          <p:cNvPicPr>
            <a:picLocks noChangeAspect="1"/>
          </p:cNvPicPr>
          <p:nvPr userDrawn="1"/>
        </p:nvPicPr>
        <p:blipFill>
          <a:blip r:embed="rId2"/>
          <a:stretch>
            <a:fillRect/>
          </a:stretch>
        </p:blipFill>
        <p:spPr>
          <a:xfrm>
            <a:off x="0" y="0"/>
            <a:ext cx="6858000" cy="9906000"/>
          </a:xfrm>
          <a:prstGeom prst="rect">
            <a:avLst/>
          </a:prstGeom>
        </p:spPr>
      </p:pic>
      <p:sp>
        <p:nvSpPr>
          <p:cNvPr id="9" name="Text Placeholder 8">
            <a:extLst>
              <a:ext uri="{FF2B5EF4-FFF2-40B4-BE49-F238E27FC236}">
                <a16:creationId xmlns:a16="http://schemas.microsoft.com/office/drawing/2014/main" id="{7E3347C9-4B5B-8B77-137A-539FEE3001C6}"/>
              </a:ext>
            </a:extLst>
          </p:cNvPr>
          <p:cNvSpPr>
            <a:spLocks noGrp="1"/>
          </p:cNvSpPr>
          <p:nvPr>
            <p:ph type="body" sz="quarter" idx="10" hasCustomPrompt="1"/>
          </p:nvPr>
        </p:nvSpPr>
        <p:spPr>
          <a:xfrm>
            <a:off x="1348407" y="310155"/>
            <a:ext cx="3843338" cy="387350"/>
          </a:xfrm>
        </p:spPr>
        <p:txBody>
          <a:bodyPr>
            <a:noAutofit/>
          </a:bodyPr>
          <a:lstStyle>
            <a:lvl1pPr marL="0" indent="0">
              <a:buNone/>
              <a:defRPr sz="1100" b="0" i="0">
                <a:solidFill>
                  <a:schemeClr val="bg1"/>
                </a:solidFill>
                <a:latin typeface="Arial Narrow" panose="020B0604020202020204" pitchFamily="34" charset="0"/>
                <a:cs typeface="Arial Narrow" panose="020B0604020202020204" pitchFamily="34" charset="0"/>
              </a:defRPr>
            </a:lvl1pPr>
            <a:lvl2pPr marL="342900" indent="0">
              <a:buNone/>
              <a:defRPr sz="1100" b="0" i="0">
                <a:latin typeface="Arial Narrow" panose="020B0604020202020204" pitchFamily="34" charset="0"/>
                <a:cs typeface="Arial Narrow" panose="020B0604020202020204" pitchFamily="34" charset="0"/>
              </a:defRPr>
            </a:lvl2pPr>
            <a:lvl3pPr marL="685800" indent="0">
              <a:buNone/>
              <a:defRPr sz="1100" b="0" i="0">
                <a:latin typeface="Arial Narrow" panose="020B0604020202020204" pitchFamily="34" charset="0"/>
                <a:cs typeface="Arial Narrow" panose="020B0604020202020204" pitchFamily="34" charset="0"/>
              </a:defRPr>
            </a:lvl3pPr>
            <a:lvl4pPr marL="1028700" indent="0">
              <a:buNone/>
              <a:defRPr sz="1100" b="0" i="0">
                <a:latin typeface="Arial Narrow" panose="020B0604020202020204" pitchFamily="34" charset="0"/>
                <a:cs typeface="Arial Narrow" panose="020B0604020202020204" pitchFamily="34" charset="0"/>
              </a:defRPr>
            </a:lvl4pPr>
            <a:lvl5pPr marL="1371600" indent="0">
              <a:buNone/>
              <a:defRPr sz="1100" b="0" i="0">
                <a:latin typeface="Arial Narrow" panose="020B0604020202020204" pitchFamily="34" charset="0"/>
                <a:cs typeface="Arial Narrow" panose="020B0604020202020204" pitchFamily="34" charset="0"/>
              </a:defRPr>
            </a:lvl5pPr>
          </a:lstStyle>
          <a:p>
            <a:pPr lvl="0"/>
            <a:r>
              <a:rPr lang="en-GB" dirty="0"/>
              <a:t>T</a:t>
            </a:r>
            <a:r>
              <a:rPr lang="x-none" dirty="0"/>
              <a:t>ITLE OF DOCUMENT</a:t>
            </a:r>
          </a:p>
        </p:txBody>
      </p:sp>
      <p:sp>
        <p:nvSpPr>
          <p:cNvPr id="5" name="Text Placeholder 4">
            <a:extLst>
              <a:ext uri="{FF2B5EF4-FFF2-40B4-BE49-F238E27FC236}">
                <a16:creationId xmlns:a16="http://schemas.microsoft.com/office/drawing/2014/main" id="{ECC16225-D2AE-7E31-1748-4DD2D42528F0}"/>
              </a:ext>
            </a:extLst>
          </p:cNvPr>
          <p:cNvSpPr>
            <a:spLocks noGrp="1"/>
          </p:cNvSpPr>
          <p:nvPr>
            <p:ph type="body" sz="quarter" idx="11"/>
          </p:nvPr>
        </p:nvSpPr>
        <p:spPr>
          <a:xfrm>
            <a:off x="419100" y="1409700"/>
            <a:ext cx="5981700" cy="7161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Tree>
    <p:extLst>
      <p:ext uri="{BB962C8B-B14F-4D97-AF65-F5344CB8AC3E}">
        <p14:creationId xmlns:p14="http://schemas.microsoft.com/office/powerpoint/2010/main" val="3938131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70415DE-958B-704B-B88B-F7160C9FD62D}" type="datetimeFigureOut">
              <a:rPr lang="x-none" smtClean="0"/>
              <a:t>10.01.24</a:t>
            </a:fld>
            <a:endParaRPr lang="x-non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0129917-C932-D243-8E4E-2F7CC9A5A7C1}" type="slidenum">
              <a:rPr lang="x-none" smtClean="0"/>
              <a:t>‹#›</a:t>
            </a:fld>
            <a:endParaRPr lang="x-none"/>
          </a:p>
        </p:txBody>
      </p:sp>
      <p:sp>
        <p:nvSpPr>
          <p:cNvPr id="9" name="Rectangle 8">
            <a:extLst>
              <a:ext uri="{FF2B5EF4-FFF2-40B4-BE49-F238E27FC236}">
                <a16:creationId xmlns:a16="http://schemas.microsoft.com/office/drawing/2014/main" id="{4BABFEE3-32AC-B581-23C5-0A0447F73D18}"/>
              </a:ext>
            </a:extLst>
          </p:cNvPr>
          <p:cNvSpPr/>
          <p:nvPr userDrawn="1"/>
        </p:nvSpPr>
        <p:spPr>
          <a:xfrm>
            <a:off x="0" y="0"/>
            <a:ext cx="6858000" cy="201066"/>
          </a:xfrm>
          <a:prstGeom prst="rect">
            <a:avLst/>
          </a:prstGeom>
          <a:solidFill>
            <a:srgbClr val="1C3E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 name="Picture 9" descr="A screenshot of a phone&#10;&#10;Description automatically generated">
            <a:extLst>
              <a:ext uri="{FF2B5EF4-FFF2-40B4-BE49-F238E27FC236}">
                <a16:creationId xmlns:a16="http://schemas.microsoft.com/office/drawing/2014/main" id="{B8E33306-CCE8-89A8-7B2D-31290AF89A8C}"/>
              </a:ext>
            </a:extLst>
          </p:cNvPr>
          <p:cNvPicPr>
            <a:picLocks noChangeAspect="1"/>
          </p:cNvPicPr>
          <p:nvPr userDrawn="1"/>
        </p:nvPicPr>
        <p:blipFill>
          <a:blip r:embed="rId6"/>
          <a:stretch>
            <a:fillRect/>
          </a:stretch>
        </p:blipFill>
        <p:spPr>
          <a:xfrm>
            <a:off x="0" y="3866"/>
            <a:ext cx="6858000" cy="9902134"/>
          </a:xfrm>
          <a:prstGeom prst="rect">
            <a:avLst/>
          </a:prstGeom>
        </p:spPr>
      </p:pic>
    </p:spTree>
    <p:extLst>
      <p:ext uri="{BB962C8B-B14F-4D97-AF65-F5344CB8AC3E}">
        <p14:creationId xmlns:p14="http://schemas.microsoft.com/office/powerpoint/2010/main" val="1173526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0"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7F7979-01CA-0994-2A08-F3405D60FE9E}"/>
              </a:ext>
            </a:extLst>
          </p:cNvPr>
          <p:cNvSpPr>
            <a:spLocks noGrp="1"/>
          </p:cNvSpPr>
          <p:nvPr>
            <p:ph type="body" sz="quarter" idx="13"/>
          </p:nvPr>
        </p:nvSpPr>
        <p:spPr>
          <a:xfrm>
            <a:off x="1184409" y="478369"/>
            <a:ext cx="4140470" cy="1162722"/>
          </a:xfrm>
        </p:spPr>
        <p:txBody>
          <a:bodyPr>
            <a:normAutofit lnSpcReduction="10000"/>
          </a:bodyPr>
          <a:lstStyle/>
          <a:p>
            <a:r>
              <a:rPr lang="en-US" sz="2800" b="1" dirty="0"/>
              <a:t>Review of socio-ecological framework and methodologies</a:t>
            </a:r>
            <a:endParaRPr lang="x-none" sz="2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B6094E5-9E55-2F26-4326-60F1E40D1862}"/>
              </a:ext>
            </a:extLst>
          </p:cNvPr>
          <p:cNvSpPr txBox="1"/>
          <p:nvPr/>
        </p:nvSpPr>
        <p:spPr>
          <a:xfrm>
            <a:off x="429210" y="2497718"/>
            <a:ext cx="2634712" cy="3524042"/>
          </a:xfrm>
          <a:prstGeom prst="rect">
            <a:avLst/>
          </a:prstGeom>
          <a:noFill/>
        </p:spPr>
        <p:txBody>
          <a:bodyPr wrap="square" rtlCol="0">
            <a:spAutoFit/>
          </a:bodyPr>
          <a:lstStyle/>
          <a:p>
            <a:pPr algn="just"/>
            <a:r>
              <a:rPr lang="en-US" altLang="zh-TW" sz="1400" dirty="0">
                <a:solidFill>
                  <a:srgbClr val="090909"/>
                </a:solidFill>
                <a:latin typeface="Arial" panose="020B0604020202020204" pitchFamily="34" charset="0"/>
                <a:cs typeface="Arial" panose="020B0604020202020204" pitchFamily="34" charset="0"/>
              </a:rPr>
              <a:t>The task conducted three distinct  reviews: </a:t>
            </a:r>
          </a:p>
          <a:p>
            <a:pPr marL="342900" indent="-342900">
              <a:buFont typeface="+mj-lt"/>
              <a:buAutoNum type="arabicParenR"/>
            </a:pPr>
            <a:r>
              <a:rPr lang="en-US" altLang="zh-TW" sz="1400" b="1" dirty="0">
                <a:solidFill>
                  <a:srgbClr val="090909"/>
                </a:solidFill>
                <a:latin typeface="Arial" panose="020B0604020202020204" pitchFamily="34" charset="0"/>
                <a:ea typeface="新細明體"/>
                <a:cs typeface="Arial" panose="020B0604020202020204" pitchFamily="34" charset="0"/>
              </a:rPr>
              <a:t>ESs Valuation Review: </a:t>
            </a:r>
            <a:r>
              <a:rPr lang="en-US" altLang="zh-TW" sz="1400" dirty="0">
                <a:solidFill>
                  <a:srgbClr val="090909"/>
                </a:solidFill>
                <a:latin typeface="Arial" panose="020B0604020202020204" pitchFamily="34" charset="0"/>
                <a:ea typeface="新細明體"/>
                <a:cs typeface="Arial" panose="020B0604020202020204" pitchFamily="34" charset="0"/>
              </a:rPr>
              <a:t>This review delved into  various methods for assessing the value of ecosystem services (ESs) in marine protection areas (MPAs) and MPA networks. The analysis covered both monetary and non-monetary approaches to better understand the diverse benefits from MPAs and MPA networks.</a:t>
            </a:r>
          </a:p>
          <a:p>
            <a:endParaRPr lang="en-DE" sz="13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C87A912-056D-B6DE-7417-E706A6ABCE48}"/>
              </a:ext>
            </a:extLst>
          </p:cNvPr>
          <p:cNvSpPr txBox="1"/>
          <p:nvPr/>
        </p:nvSpPr>
        <p:spPr>
          <a:xfrm>
            <a:off x="346976" y="2048223"/>
            <a:ext cx="2799180" cy="430887"/>
          </a:xfrm>
          <a:prstGeom prst="rect">
            <a:avLst/>
          </a:prstGeom>
          <a:noFill/>
        </p:spPr>
        <p:txBody>
          <a:bodyPr wrap="square" rtlCol="0">
            <a:spAutoFit/>
          </a:bodyPr>
          <a:lstStyle/>
          <a:p>
            <a:pPr algn="just"/>
            <a:r>
              <a:rPr lang="en-US" altLang="zh-TW" sz="2200" b="1" dirty="0">
                <a:solidFill>
                  <a:srgbClr val="090909"/>
                </a:solidFill>
                <a:latin typeface="Arial" panose="020B0604020202020204" pitchFamily="34" charset="0"/>
                <a:cs typeface="Arial" panose="020B0604020202020204" pitchFamily="34" charset="0"/>
              </a:rPr>
              <a:t>TASK OBJECTIVES</a:t>
            </a:r>
            <a:endParaRPr lang="en-DE" sz="2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8187862-22D9-9291-5CE3-97EB1D92A033}"/>
              </a:ext>
            </a:extLst>
          </p:cNvPr>
          <p:cNvSpPr txBox="1"/>
          <p:nvPr/>
        </p:nvSpPr>
        <p:spPr>
          <a:xfrm>
            <a:off x="429210" y="5782581"/>
            <a:ext cx="5957303" cy="2323713"/>
          </a:xfrm>
          <a:prstGeom prst="rect">
            <a:avLst/>
          </a:prstGeom>
          <a:noFill/>
        </p:spPr>
        <p:txBody>
          <a:bodyPr wrap="square" rtlCol="0">
            <a:spAutoFit/>
          </a:bodyPr>
          <a:lstStyle/>
          <a:p>
            <a:pPr marL="342900" indent="-342900" algn="just">
              <a:spcAft>
                <a:spcPts val="600"/>
              </a:spcAft>
              <a:buFont typeface="+mj-lt"/>
              <a:buAutoNum type="arabicParenR" startAt="2"/>
            </a:pPr>
            <a:r>
              <a:rPr lang="en-US" altLang="zh-TW" sz="1400" b="1" dirty="0">
                <a:solidFill>
                  <a:srgbClr val="090909"/>
                </a:solidFill>
                <a:latin typeface="Arial" panose="020B0604020202020204" pitchFamily="34" charset="0"/>
                <a:cs typeface="Arial" panose="020B0604020202020204" pitchFamily="34" charset="0"/>
              </a:rPr>
              <a:t>Business</a:t>
            </a:r>
            <a:r>
              <a:rPr lang="zh-TW" altLang="en-US" sz="1400" b="1" dirty="0">
                <a:solidFill>
                  <a:srgbClr val="090909"/>
                </a:solidFill>
                <a:latin typeface="Arial" panose="020B0604020202020204" pitchFamily="34" charset="0"/>
                <a:cs typeface="Arial" panose="020B0604020202020204" pitchFamily="34" charset="0"/>
              </a:rPr>
              <a:t> </a:t>
            </a:r>
            <a:r>
              <a:rPr lang="en-US" altLang="zh-TW" sz="1400" b="1" dirty="0">
                <a:solidFill>
                  <a:srgbClr val="090909"/>
                </a:solidFill>
                <a:latin typeface="Arial" panose="020B0604020202020204" pitchFamily="34" charset="0"/>
                <a:cs typeface="Arial" panose="020B0604020202020204" pitchFamily="34" charset="0"/>
              </a:rPr>
              <a:t>Review: </a:t>
            </a:r>
            <a:r>
              <a:rPr lang="en-US" altLang="zh-TW" sz="1400" dirty="0">
                <a:solidFill>
                  <a:srgbClr val="090909"/>
                </a:solidFill>
                <a:latin typeface="Arial" panose="020B0604020202020204" pitchFamily="34" charset="0"/>
                <a:cs typeface="Arial" panose="020B0604020202020204" pitchFamily="34" charset="0"/>
              </a:rPr>
              <a:t>This review explored the business aspects of marine protection areas and networks. It investigated  business cases, opportunities, and incubator models applicable to MPAs and MPA networks, shedding light on sustainable business practices that align the conservation goal of MPAs and MPA networks. </a:t>
            </a:r>
          </a:p>
          <a:p>
            <a:pPr marL="342900" indent="-342900" algn="just">
              <a:buFont typeface="+mj-lt"/>
              <a:buAutoNum type="arabicParenR" startAt="2"/>
            </a:pPr>
            <a:r>
              <a:rPr lang="en-US" altLang="zh-TW" sz="1400" b="1" dirty="0">
                <a:solidFill>
                  <a:srgbClr val="090909"/>
                </a:solidFill>
                <a:latin typeface="Arial" panose="020B0604020202020204" pitchFamily="34" charset="0"/>
                <a:cs typeface="Arial" panose="020B0604020202020204" pitchFamily="34" charset="0"/>
              </a:rPr>
              <a:t>Tool and Solution Review: </a:t>
            </a:r>
            <a:r>
              <a:rPr lang="en-US" altLang="zh-TW" sz="1400" dirty="0">
                <a:solidFill>
                  <a:srgbClr val="090909"/>
                </a:solidFill>
                <a:latin typeface="Arial" panose="020B0604020202020204" pitchFamily="34" charset="0"/>
                <a:cs typeface="Arial" panose="020B0604020202020204" pitchFamily="34" charset="0"/>
              </a:rPr>
              <a:t>This review focused on tools and solutions related to MPAs and other effective conservation measures (OECMs). It encompassed tools capable of evaluating both positive and negative impacts on MPAs/OECMs. Additionally, the task  reviewed the solutions that can mitigate the negative impacts.</a:t>
            </a:r>
          </a:p>
        </p:txBody>
      </p:sp>
      <p:sp>
        <p:nvSpPr>
          <p:cNvPr id="11" name="Text Placeholder 2">
            <a:extLst>
              <a:ext uri="{FF2B5EF4-FFF2-40B4-BE49-F238E27FC236}">
                <a16:creationId xmlns:a16="http://schemas.microsoft.com/office/drawing/2014/main" id="{8F603D95-A3A6-A5C4-CB14-40FCB303A19C}"/>
              </a:ext>
            </a:extLst>
          </p:cNvPr>
          <p:cNvSpPr txBox="1">
            <a:spLocks/>
          </p:cNvSpPr>
          <p:nvPr/>
        </p:nvSpPr>
        <p:spPr>
          <a:xfrm>
            <a:off x="235218" y="883033"/>
            <a:ext cx="1406391" cy="633086"/>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Tx/>
              <a:buNone/>
              <a:defRPr sz="4000" kern="1200">
                <a:solidFill>
                  <a:schemeClr val="bg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t>T1.3</a:t>
            </a:r>
            <a:endParaRPr lang="x-none" sz="2800" b="1" dirty="0"/>
          </a:p>
        </p:txBody>
      </p:sp>
      <p:pic>
        <p:nvPicPr>
          <p:cNvPr id="15" name="Picture Placeholder 14" descr="A cliff with a green field and water&#10;&#10;Description automatically generated with medium confidence">
            <a:extLst>
              <a:ext uri="{FF2B5EF4-FFF2-40B4-BE49-F238E27FC236}">
                <a16:creationId xmlns:a16="http://schemas.microsoft.com/office/drawing/2014/main" id="{FFEBB93F-638E-5B85-DF06-68428C8B8FEC}"/>
              </a:ext>
            </a:extLst>
          </p:cNvPr>
          <p:cNvPicPr>
            <a:picLocks noGrp="1" noChangeAspect="1"/>
          </p:cNvPicPr>
          <p:nvPr>
            <p:ph type="pic" sz="quarter" idx="14"/>
          </p:nvPr>
        </p:nvPicPr>
        <p:blipFill rotWithShape="1">
          <a:blip r:embed="rId2"/>
          <a:srcRect l="18627" t="6411" r="18627"/>
          <a:stretch/>
        </p:blipFill>
        <p:spPr>
          <a:xfrm>
            <a:off x="3415399" y="2263666"/>
            <a:ext cx="3095625" cy="3144746"/>
          </a:xfrm>
        </p:spPr>
      </p:pic>
      <p:sp>
        <p:nvSpPr>
          <p:cNvPr id="16" name="TextBox 15">
            <a:extLst>
              <a:ext uri="{FF2B5EF4-FFF2-40B4-BE49-F238E27FC236}">
                <a16:creationId xmlns:a16="http://schemas.microsoft.com/office/drawing/2014/main" id="{F87A64D3-74C3-37E1-2A76-F3704E068062}"/>
              </a:ext>
            </a:extLst>
          </p:cNvPr>
          <p:cNvSpPr txBox="1"/>
          <p:nvPr/>
        </p:nvSpPr>
        <p:spPr>
          <a:xfrm>
            <a:off x="3091751" y="5382030"/>
            <a:ext cx="3432874" cy="341632"/>
          </a:xfrm>
          <a:prstGeom prst="rect">
            <a:avLst/>
          </a:prstGeom>
        </p:spPr>
        <p:txBody>
          <a:bodyPr vert="horz" lIns="91440" tIns="45720" rIns="91440" bIns="45720" rtlCol="0">
            <a:normAutofit/>
          </a:bodyPr>
          <a:lstStyle>
            <a:lvl1pPr indent="0" algn="just" defTabSz="685800">
              <a:lnSpc>
                <a:spcPct val="90000"/>
              </a:lnSpc>
              <a:spcBef>
                <a:spcPts val="750"/>
              </a:spcBef>
              <a:buFont typeface="Arial" panose="020B0604020202020204" pitchFamily="34" charset="0"/>
              <a:buNone/>
              <a:defRPr b="1">
                <a:solidFill>
                  <a:srgbClr val="090909"/>
                </a:solidFill>
                <a:effectLst/>
                <a:latin typeface="Arial" panose="020B0604020202020204" pitchFamily="34" charset="0"/>
                <a:cs typeface="Arial" panose="020B0604020202020204" pitchFamily="34" charset="0"/>
              </a:defRPr>
            </a:lvl1pPr>
            <a:lvl2pPr marL="342900" indent="0" algn="ctr" defTabSz="685800">
              <a:lnSpc>
                <a:spcPct val="90000"/>
              </a:lnSpc>
              <a:spcBef>
                <a:spcPts val="375"/>
              </a:spcBef>
              <a:buFont typeface="Arial" panose="020B0604020202020204" pitchFamily="34" charset="0"/>
              <a:buNone/>
              <a:defRPr sz="1500"/>
            </a:lvl2pPr>
            <a:lvl3pPr marL="685800" indent="0" algn="ctr" defTabSz="685800">
              <a:lnSpc>
                <a:spcPct val="90000"/>
              </a:lnSpc>
              <a:spcBef>
                <a:spcPts val="375"/>
              </a:spcBef>
              <a:buFont typeface="Arial" panose="020B0604020202020204" pitchFamily="34" charset="0"/>
              <a:buNone/>
              <a:defRPr sz="1350"/>
            </a:lvl3pPr>
            <a:lvl4pPr marL="1028700" indent="0" algn="ctr" defTabSz="685800">
              <a:lnSpc>
                <a:spcPct val="90000"/>
              </a:lnSpc>
              <a:spcBef>
                <a:spcPts val="375"/>
              </a:spcBef>
              <a:buFont typeface="Arial" panose="020B0604020202020204" pitchFamily="34" charset="0"/>
              <a:buNone/>
              <a:defRPr sz="1200"/>
            </a:lvl4pPr>
            <a:lvl5pPr marL="1371600" indent="0" algn="ctr" defTabSz="685800">
              <a:lnSpc>
                <a:spcPct val="90000"/>
              </a:lnSpc>
              <a:spcBef>
                <a:spcPts val="375"/>
              </a:spcBef>
              <a:buFont typeface="Arial" panose="020B0604020202020204" pitchFamily="34" charset="0"/>
              <a:buNone/>
              <a:defRPr sz="1200"/>
            </a:lvl5pPr>
            <a:lvl6pPr marL="1714500" indent="0" algn="ctr" defTabSz="685800">
              <a:lnSpc>
                <a:spcPct val="90000"/>
              </a:lnSpc>
              <a:spcBef>
                <a:spcPts val="375"/>
              </a:spcBef>
              <a:buFont typeface="Arial" panose="020B0604020202020204" pitchFamily="34" charset="0"/>
              <a:buNone/>
              <a:defRPr sz="1200"/>
            </a:lvl6pPr>
            <a:lvl7pPr marL="2057400" indent="0" algn="ctr" defTabSz="685800">
              <a:lnSpc>
                <a:spcPct val="90000"/>
              </a:lnSpc>
              <a:spcBef>
                <a:spcPts val="375"/>
              </a:spcBef>
              <a:buFont typeface="Arial" panose="020B0604020202020204" pitchFamily="34" charset="0"/>
              <a:buNone/>
              <a:defRPr sz="1200"/>
            </a:lvl7pPr>
            <a:lvl8pPr marL="2400300" indent="0" algn="ctr" defTabSz="685800">
              <a:lnSpc>
                <a:spcPct val="90000"/>
              </a:lnSpc>
              <a:spcBef>
                <a:spcPts val="375"/>
              </a:spcBef>
              <a:buFont typeface="Arial" panose="020B0604020202020204" pitchFamily="34" charset="0"/>
              <a:buNone/>
              <a:defRPr sz="1200"/>
            </a:lvl8pPr>
            <a:lvl9pPr marL="2743200" indent="0" algn="ctr" defTabSz="685800">
              <a:lnSpc>
                <a:spcPct val="90000"/>
              </a:lnSpc>
              <a:spcBef>
                <a:spcPts val="375"/>
              </a:spcBef>
              <a:buFont typeface="Arial" panose="020B0604020202020204" pitchFamily="34" charset="0"/>
              <a:buNone/>
              <a:defRPr sz="1200"/>
            </a:lvl9pPr>
          </a:lstStyle>
          <a:p>
            <a:pPr algn="r"/>
            <a:r>
              <a:rPr lang="en-GB" sz="1000" b="0" i="1" dirty="0">
                <a:solidFill>
                  <a:schemeClr val="bg1">
                    <a:lumMod val="50000"/>
                  </a:schemeClr>
                </a:solidFill>
              </a:rPr>
              <a:t>Photo by Photo by Mikhail </a:t>
            </a:r>
            <a:r>
              <a:rPr lang="en-GB" sz="1000" b="0" i="1" dirty="0" err="1">
                <a:solidFill>
                  <a:schemeClr val="bg1">
                    <a:lumMod val="50000"/>
                  </a:schemeClr>
                </a:solidFill>
              </a:rPr>
              <a:t>Nilov</a:t>
            </a:r>
            <a:endParaRPr lang="en-DE" sz="1000" b="0" i="1" dirty="0">
              <a:solidFill>
                <a:schemeClr val="bg1">
                  <a:lumMod val="50000"/>
                </a:schemeClr>
              </a:solidFill>
            </a:endParaRPr>
          </a:p>
        </p:txBody>
      </p:sp>
    </p:spTree>
    <p:extLst>
      <p:ext uri="{BB962C8B-B14F-4D97-AF65-F5344CB8AC3E}">
        <p14:creationId xmlns:p14="http://schemas.microsoft.com/office/powerpoint/2010/main" val="376845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8A9E6-5101-1BE1-C322-5AB8BF797D62}"/>
              </a:ext>
            </a:extLst>
          </p:cNvPr>
          <p:cNvSpPr>
            <a:spLocks noGrp="1"/>
          </p:cNvSpPr>
          <p:nvPr>
            <p:ph idx="1"/>
          </p:nvPr>
        </p:nvSpPr>
        <p:spPr/>
        <p:txBody>
          <a:bodyPr>
            <a:normAutofit/>
          </a:bodyPr>
          <a:lstStyle/>
          <a:p>
            <a:pPr marL="0" indent="0">
              <a:buNone/>
            </a:pPr>
            <a:r>
              <a:rPr lang="en-GB" sz="2200" b="1" dirty="0">
                <a:solidFill>
                  <a:srgbClr val="090909"/>
                </a:solidFill>
                <a:effectLst/>
                <a:latin typeface="Arial" panose="020B0604020202020204" pitchFamily="34" charset="0"/>
                <a:cs typeface="Arial" panose="020B0604020202020204" pitchFamily="34" charset="0"/>
              </a:rPr>
              <a:t>HIGHLIGHTS</a:t>
            </a:r>
          </a:p>
          <a:p>
            <a:pPr marL="342900" indent="-342900" algn="just">
              <a:buFont typeface="+mj-lt"/>
              <a:buAutoNum type="arabicParenR"/>
            </a:pPr>
            <a:r>
              <a:rPr lang="en-US" altLang="zh-TW" sz="1400" b="1" dirty="0">
                <a:solidFill>
                  <a:srgbClr val="090909"/>
                </a:solidFill>
                <a:latin typeface="Arial"/>
                <a:ea typeface="新細明體"/>
                <a:cs typeface="Arial"/>
              </a:rPr>
              <a:t>ESs Valuation Review:</a:t>
            </a:r>
            <a:r>
              <a:rPr lang="en-GB" altLang="zh-TW" sz="1400" dirty="0">
                <a:latin typeface="Arial"/>
                <a:ea typeface="新細明體"/>
                <a:cs typeface="Arial"/>
              </a:rPr>
              <a:t> In our ESs valuation review, 73 scientific articles were reviewed. The findings highlight the prevalent use of monetary approaches in ESs valuation for MPAs and MPA networks. Stated preference methodologies, such as contingent valuation and discrete choice experiments, are particularly favoured among the analysed studies. Non-monetary approaches are deemed to be especially useful to assess cultural ESs, having the potential to capture a broader range of values. A combination of both monetary and non-monetary, combining biophysical modelling, social assessments, and monetary quantifications can acknowledge the complementary benefits of them all. </a:t>
            </a:r>
            <a:r>
              <a:rPr lang="en-US" altLang="zh-TW" sz="1400" dirty="0">
                <a:latin typeface="Arial"/>
                <a:ea typeface="新細明體"/>
                <a:cs typeface="Arial"/>
              </a:rPr>
              <a:t>The more complete the valuing of all ESs, the better one can inform decision-makers on balancing environmental, social and economic aspects in a way that is supported by stakeholders.</a:t>
            </a:r>
          </a:p>
          <a:p>
            <a:pPr marL="342900" indent="-342900" algn="just">
              <a:buFont typeface="+mj-lt"/>
              <a:buAutoNum type="arabicParenR"/>
            </a:pPr>
            <a:r>
              <a:rPr lang="en-US" altLang="zh-TW" sz="1400" b="1" dirty="0">
                <a:solidFill>
                  <a:srgbClr val="090909"/>
                </a:solidFill>
                <a:latin typeface="Arial" panose="020B0604020202020204" pitchFamily="34" charset="0"/>
                <a:cs typeface="Arial" panose="020B0604020202020204" pitchFamily="34" charset="0"/>
              </a:rPr>
              <a:t>Business</a:t>
            </a:r>
            <a:r>
              <a:rPr lang="zh-TW" altLang="en-US" sz="1400" b="1" dirty="0">
                <a:solidFill>
                  <a:srgbClr val="090909"/>
                </a:solidFill>
                <a:latin typeface="Arial" panose="020B0604020202020204" pitchFamily="34" charset="0"/>
                <a:cs typeface="Arial" panose="020B0604020202020204" pitchFamily="34" charset="0"/>
              </a:rPr>
              <a:t> </a:t>
            </a:r>
            <a:r>
              <a:rPr lang="en-US" altLang="zh-TW" sz="1400" b="1" dirty="0">
                <a:solidFill>
                  <a:srgbClr val="090909"/>
                </a:solidFill>
                <a:latin typeface="Arial" panose="020B0604020202020204" pitchFamily="34" charset="0"/>
                <a:cs typeface="Arial" panose="020B0604020202020204" pitchFamily="34" charset="0"/>
              </a:rPr>
              <a:t>Review: </a:t>
            </a:r>
            <a:r>
              <a:rPr lang="en-US" altLang="zh-TW" sz="1400" dirty="0">
                <a:solidFill>
                  <a:srgbClr val="090909"/>
                </a:solidFill>
                <a:latin typeface="Arial" panose="020B0604020202020204" pitchFamily="34" charset="0"/>
                <a:cs typeface="Arial" panose="020B0604020202020204" pitchFamily="34" charset="0"/>
              </a:rPr>
              <a:t>In our examination of business aspects, we gathered 26 business cases and 7 business incubator models from a range of sources, including scientific literature, grey literature, projects, and websites. Our findings underscore the crucial role of community engagement and collaboration with local businesses and stakeholders for success in these cases. Key success factors also include implementation of relevant regulations and policies, job creation, economic benefits, and a sound financial strategy. The most prevalent business types observed were in tourism and fishing, although some cases integrated research activities (such as water monitoring and wind power), marketing-related labeling, and involvement in carbon and biodiversity credits.</a:t>
            </a:r>
            <a:endParaRPr lang="en-US" altLang="zh-TW" sz="1400" b="1" dirty="0">
              <a:solidFill>
                <a:srgbClr val="090909"/>
              </a:solidFill>
              <a:latin typeface="Arial"/>
              <a:ea typeface="新細明體"/>
              <a:cs typeface="Arial"/>
            </a:endParaRPr>
          </a:p>
          <a:p>
            <a:endParaRPr lang="en-DE" dirty="0"/>
          </a:p>
        </p:txBody>
      </p:sp>
      <p:sp>
        <p:nvSpPr>
          <p:cNvPr id="3" name="Text Placeholder 2">
            <a:extLst>
              <a:ext uri="{FF2B5EF4-FFF2-40B4-BE49-F238E27FC236}">
                <a16:creationId xmlns:a16="http://schemas.microsoft.com/office/drawing/2014/main" id="{8248C277-C8A3-4575-0711-C06678627BFA}"/>
              </a:ext>
            </a:extLst>
          </p:cNvPr>
          <p:cNvSpPr>
            <a:spLocks noGrp="1"/>
          </p:cNvSpPr>
          <p:nvPr>
            <p:ph type="body" sz="quarter" idx="13"/>
          </p:nvPr>
        </p:nvSpPr>
        <p:spPr>
          <a:xfrm>
            <a:off x="185980" y="790414"/>
            <a:ext cx="4493297" cy="712922"/>
          </a:xfrm>
        </p:spPr>
        <p:txBody>
          <a:bodyPr>
            <a:normAutofit/>
          </a:bodyPr>
          <a:lstStyle/>
          <a:p>
            <a:r>
              <a:rPr lang="en-DE" sz="1800" b="1" dirty="0"/>
              <a:t>T1.3-</a:t>
            </a:r>
            <a:r>
              <a:rPr lang="en-US" sz="1800" b="1" dirty="0"/>
              <a:t> Review of socio-ecological framework and methodologies</a:t>
            </a:r>
            <a:endParaRPr lang="x-none" sz="1800" b="1">
              <a:latin typeface="Arial" panose="020B0604020202020204" pitchFamily="34" charset="0"/>
              <a:cs typeface="Arial" panose="020B0604020202020204" pitchFamily="34" charset="0"/>
            </a:endParaRPr>
          </a:p>
          <a:p>
            <a:endParaRPr lang="en-DE" sz="1800" b="1" dirty="0"/>
          </a:p>
        </p:txBody>
      </p:sp>
    </p:spTree>
    <p:extLst>
      <p:ext uri="{BB962C8B-B14F-4D97-AF65-F5344CB8AC3E}">
        <p14:creationId xmlns:p14="http://schemas.microsoft.com/office/powerpoint/2010/main" val="393498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8A9E6-5101-1BE1-C322-5AB8BF797D62}"/>
              </a:ext>
            </a:extLst>
          </p:cNvPr>
          <p:cNvSpPr>
            <a:spLocks noGrp="1"/>
          </p:cNvSpPr>
          <p:nvPr>
            <p:ph idx="1"/>
          </p:nvPr>
        </p:nvSpPr>
        <p:spPr/>
        <p:txBody>
          <a:bodyPr>
            <a:normAutofit/>
          </a:bodyPr>
          <a:lstStyle/>
          <a:p>
            <a:pPr marL="0" indent="0">
              <a:buNone/>
            </a:pPr>
            <a:r>
              <a:rPr lang="en-GB" sz="2200" b="1" dirty="0">
                <a:solidFill>
                  <a:srgbClr val="090909"/>
                </a:solidFill>
                <a:effectLst/>
                <a:latin typeface="Arial" panose="020B0604020202020204" pitchFamily="34" charset="0"/>
                <a:cs typeface="Arial" panose="020B0604020202020204" pitchFamily="34" charset="0"/>
              </a:rPr>
              <a:t>HIGHLIGHTS CONT.</a:t>
            </a:r>
          </a:p>
          <a:p>
            <a:pPr marL="457200" indent="-457200" algn="just">
              <a:buFont typeface="+mj-lt"/>
              <a:buAutoNum type="arabicParenR" startAt="3"/>
            </a:pPr>
            <a:r>
              <a:rPr lang="en-US" altLang="zh-TW" sz="1400" b="1" dirty="0">
                <a:solidFill>
                  <a:srgbClr val="090909"/>
                </a:solidFill>
                <a:latin typeface="Arial" panose="020B0604020202020204" pitchFamily="34" charset="0"/>
                <a:cs typeface="Arial" panose="020B0604020202020204" pitchFamily="34" charset="0"/>
              </a:rPr>
              <a:t>Tool and Solution Review: </a:t>
            </a:r>
            <a:r>
              <a:rPr lang="en-US" altLang="zh-TW" sz="1400" dirty="0">
                <a:latin typeface="Arial" panose="020B0604020202020204" pitchFamily="34" charset="0"/>
                <a:cs typeface="Arial" panose="020B0604020202020204" pitchFamily="34" charset="0"/>
              </a:rPr>
              <a:t>Our review of tools encompassed a diverse range, including platforms, software, tool-like models, systematic frameworks, guidelines, and assessment approaches. We examined and evaluated 107 tools from both scientific and grey literature. These tools were classified into non-mutually exclusive categories, with 51 focusing on Cultural aspects, 38 on Societal and Governance aspects, 25 on Human capital and health aspects, 49 on Economic aspects, and 58 on Natural aspects. </a:t>
            </a:r>
            <a:r>
              <a:rPr lang="en-US" altLang="zh-TW" sz="1400" dirty="0">
                <a:solidFill>
                  <a:srgbClr val="090909"/>
                </a:solidFill>
                <a:latin typeface="Arial" panose="020B0604020202020204" pitchFamily="34" charset="0"/>
                <a:cs typeface="Arial" panose="020B0604020202020204" pitchFamily="34" charset="0"/>
              </a:rPr>
              <a:t>For each tool, the indicators of the tools, spatial relevance, and real-world application examples have been reviewed. For Solution Review, 34 solutions that can mitigate negative social-economic impacts were collected, and 30 solutions for mitigating natural impacts. In our exploration of solutions, we identified 34 that address negative socio-economic impacts and 30 for mitigating natural impacts. For each solution, we examined targeted impacts, solution types (including spatial considerations), implementation examples, and the stakeholders involved.</a:t>
            </a:r>
          </a:p>
          <a:p>
            <a:pPr marL="0" indent="0">
              <a:buNone/>
            </a:pPr>
            <a:endParaRPr lang="en-DE" dirty="0"/>
          </a:p>
        </p:txBody>
      </p:sp>
      <p:sp>
        <p:nvSpPr>
          <p:cNvPr id="3" name="Text Placeholder 2">
            <a:extLst>
              <a:ext uri="{FF2B5EF4-FFF2-40B4-BE49-F238E27FC236}">
                <a16:creationId xmlns:a16="http://schemas.microsoft.com/office/drawing/2014/main" id="{8248C277-C8A3-4575-0711-C06678627BFA}"/>
              </a:ext>
            </a:extLst>
          </p:cNvPr>
          <p:cNvSpPr>
            <a:spLocks noGrp="1"/>
          </p:cNvSpPr>
          <p:nvPr>
            <p:ph type="body" sz="quarter" idx="13"/>
          </p:nvPr>
        </p:nvSpPr>
        <p:spPr>
          <a:xfrm>
            <a:off x="185980" y="790414"/>
            <a:ext cx="4493297" cy="712922"/>
          </a:xfrm>
        </p:spPr>
        <p:txBody>
          <a:bodyPr>
            <a:normAutofit/>
          </a:bodyPr>
          <a:lstStyle/>
          <a:p>
            <a:r>
              <a:rPr lang="en-DE" sz="1800" b="1" dirty="0"/>
              <a:t>T1.3-</a:t>
            </a:r>
            <a:r>
              <a:rPr lang="en-US" sz="1800" b="1" dirty="0"/>
              <a:t> Review of socio-ecological framework and methodologies</a:t>
            </a:r>
            <a:endParaRPr lang="x-none" sz="1800" b="1">
              <a:latin typeface="Arial" panose="020B0604020202020204" pitchFamily="34" charset="0"/>
              <a:cs typeface="Arial" panose="020B0604020202020204" pitchFamily="34" charset="0"/>
            </a:endParaRPr>
          </a:p>
          <a:p>
            <a:endParaRPr lang="en-DE" sz="1800" b="1" dirty="0"/>
          </a:p>
        </p:txBody>
      </p:sp>
    </p:spTree>
    <p:extLst>
      <p:ext uri="{BB962C8B-B14F-4D97-AF65-F5344CB8AC3E}">
        <p14:creationId xmlns:p14="http://schemas.microsoft.com/office/powerpoint/2010/main" val="18812344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4a3f5f-2473-442b-8cc7-e94b35f0f0ad">
      <Terms xmlns="http://schemas.microsoft.com/office/infopath/2007/PartnerControls"/>
    </lcf76f155ced4ddcb4097134ff3c332f>
    <TaxCatchAll xmlns="3060c80a-0337-4a2c-a754-507e32ffde3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9AFD61383BAE4FAD948A3814CED864" ma:contentTypeVersion="16" ma:contentTypeDescription="Create a new document." ma:contentTypeScope="" ma:versionID="4081521a7ee395e67cea711237ba267d">
  <xsd:schema xmlns:xsd="http://www.w3.org/2001/XMLSchema" xmlns:xs="http://www.w3.org/2001/XMLSchema" xmlns:p="http://schemas.microsoft.com/office/2006/metadata/properties" xmlns:ns2="9b4a3f5f-2473-442b-8cc7-e94b35f0f0ad" xmlns:ns3="3060c80a-0337-4a2c-a754-507e32ffde3c" targetNamespace="http://schemas.microsoft.com/office/2006/metadata/properties" ma:root="true" ma:fieldsID="29e57a572643e0c7401dc0454b491631" ns2:_="" ns3:_="">
    <xsd:import namespace="9b4a3f5f-2473-442b-8cc7-e94b35f0f0ad"/>
    <xsd:import namespace="3060c80a-0337-4a2c-a754-507e32ffde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a3f5f-2473-442b-8cc7-e94b35f0f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87cc964-1fad-4322-8c46-b34bf6284195"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0c80a-0337-4a2c-a754-507e32ffde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f79a2424-4dd3-427a-a18f-67fe8d3c0e54}" ma:internalName="TaxCatchAll" ma:showField="CatchAllData" ma:web="3060c80a-0337-4a2c-a754-507e32ffde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175BB-4924-4871-AB77-420D4C023BB9}">
  <ds:schemaRefs>
    <ds:schemaRef ds:uri="http://schemas.microsoft.com/sharepoint/v3/contenttype/forms"/>
  </ds:schemaRefs>
</ds:datastoreItem>
</file>

<file path=customXml/itemProps2.xml><?xml version="1.0" encoding="utf-8"?>
<ds:datastoreItem xmlns:ds="http://schemas.openxmlformats.org/officeDocument/2006/customXml" ds:itemID="{6FC6AD79-5F7C-42B2-9F07-0B3DDCFADA07}">
  <ds:schemaRefs>
    <ds:schemaRef ds:uri="http://schemas.microsoft.com/office/2006/metadata/properties"/>
    <ds:schemaRef ds:uri="http://schemas.microsoft.com/office/infopath/2007/PartnerControls"/>
    <ds:schemaRef ds:uri="9b4a3f5f-2473-442b-8cc7-e94b35f0f0ad"/>
    <ds:schemaRef ds:uri="3060c80a-0337-4a2c-a754-507e32ffde3c"/>
  </ds:schemaRefs>
</ds:datastoreItem>
</file>

<file path=customXml/itemProps3.xml><?xml version="1.0" encoding="utf-8"?>
<ds:datastoreItem xmlns:ds="http://schemas.openxmlformats.org/officeDocument/2006/customXml" ds:itemID="{CD38770F-F10E-40E2-852A-E22FB70D24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a3f5f-2473-442b-8cc7-e94b35f0f0ad"/>
    <ds:schemaRef ds:uri="3060c80a-0337-4a2c-a754-507e32ffde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249</TotalTime>
  <Words>629</Words>
  <Application>Microsoft Macintosh PowerPoint</Application>
  <PresentationFormat>A4 Paper (210x297 mm)</PresentationFormat>
  <Paragraphs>15</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Mariana Mata Lara</dc:creator>
  <cp:lastModifiedBy>Mariana Mata Lara</cp:lastModifiedBy>
  <cp:revision>30</cp:revision>
  <dcterms:created xsi:type="dcterms:W3CDTF">2023-12-12T19:49:02Z</dcterms:created>
  <dcterms:modified xsi:type="dcterms:W3CDTF">2024-01-10T16:53:08Z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0x010100589AFD61383BAE4FAD948A3814CED864</vt:lpwstr>
  </property>
  <property fmtid="{D5CDD505-2E9C-101B-9397-08002B2CF9AE}" pid="3" name="MediaServiceImageTags">
    <vt:lpwstr/>
  </property>
</Properties>
</file>